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19"/>
  </p:notesMasterIdLst>
  <p:sldIdLst>
    <p:sldId id="508" r:id="rId3"/>
    <p:sldId id="510" r:id="rId4"/>
    <p:sldId id="472" r:id="rId5"/>
    <p:sldId id="519" r:id="rId6"/>
    <p:sldId id="527" r:id="rId7"/>
    <p:sldId id="528" r:id="rId8"/>
    <p:sldId id="520" r:id="rId9"/>
    <p:sldId id="529" r:id="rId10"/>
    <p:sldId id="512" r:id="rId11"/>
    <p:sldId id="518" r:id="rId12"/>
    <p:sldId id="521" r:id="rId13"/>
    <p:sldId id="523" r:id="rId14"/>
    <p:sldId id="522" r:id="rId15"/>
    <p:sldId id="507" r:id="rId16"/>
    <p:sldId id="501" r:id="rId17"/>
    <p:sldId id="530" r:id="rId1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黑体" panose="02010609060101010101" pitchFamily="49" charset="-122"/>
      <p:regular r:id="rId24"/>
    </p:embeddedFont>
    <p:embeddedFont>
      <p:font typeface="楷体" panose="02010609060101010101" pitchFamily="49" charset="-122"/>
      <p:regular r:id="rId25"/>
    </p:embeddedFont>
    <p:embeddedFont>
      <p:font typeface="幼圆" panose="02010509060101010101" pitchFamily="49" charset="-122"/>
      <p:regular r:id="rId26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9900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132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577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143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2608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7974"/>
            <a:ext cx="9144000" cy="555524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体积单位（</a:t>
            </a:r>
            <a:r>
              <a:rPr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08A873C9-5353-49EB-84DE-DA65F292E1CE}"/>
              </a:ext>
            </a:extLst>
          </p:cNvPr>
          <p:cNvGrpSpPr/>
          <p:nvPr userDrawn="1"/>
        </p:nvGrpSpPr>
        <p:grpSpPr>
          <a:xfrm>
            <a:off x="7933855" y="4724548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0867BFE6-BC28-412D-A3F7-059B4E3CCC0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B4DB865F-8B8D-4C1B-92C9-BE077DD0ACD3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7974"/>
            <a:ext cx="9144000" cy="55552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168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image" Target="../media/image4.emf"/><Relationship Id="rId7" Type="http://schemas.openxmlformats.org/officeDocument/2006/relationships/slide" Target="slide1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4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4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5" name="单圆角矩形 24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单圆角矩形 25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单圆角矩形 26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单圆角矩形 27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单圆角矩形 28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1635533" y="1435155"/>
            <a:ext cx="5662449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体积单位（</a:t>
            </a:r>
            <a:r>
              <a:rPr lang="en-US" altLang="zh-CN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</a:p>
        </p:txBody>
      </p:sp>
      <p:pic>
        <p:nvPicPr>
          <p:cNvPr id="3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圆角矩形 31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33" name="圆角矩形 32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34" name="圆角矩形 33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35" name="圆角矩形 34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37" name="矩形 36"/>
          <p:cNvSpPr/>
          <p:nvPr/>
        </p:nvSpPr>
        <p:spPr>
          <a:xfrm>
            <a:off x="912693" y="519703"/>
            <a:ext cx="3225883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长方体（二）</a:t>
            </a:r>
          </a:p>
        </p:txBody>
      </p:sp>
      <p:sp>
        <p:nvSpPr>
          <p:cNvPr id="38" name="圆角矩形 37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39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0" name="组合 39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42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4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683568" y="973202"/>
            <a:ext cx="6671094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填上合适的体积单位。</a:t>
            </a: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/>
          <a:srcRect t="25486" b="33870"/>
          <a:stretch>
            <a:fillRect/>
          </a:stretch>
        </p:blipFill>
        <p:spPr bwMode="auto">
          <a:xfrm>
            <a:off x="755576" y="1635646"/>
            <a:ext cx="7694453" cy="115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971600" y="2714626"/>
            <a:ext cx="73146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铅笔盒     橡皮     牙膏     水果箱     集装箱</a:t>
            </a:r>
          </a:p>
        </p:txBody>
      </p:sp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1259632" y="3488302"/>
            <a:ext cx="66710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75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48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619672" y="3857634"/>
            <a:ext cx="576087" cy="236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915246" y="3857634"/>
            <a:ext cx="576087" cy="236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575420" y="3857634"/>
            <a:ext cx="576087" cy="236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871564" y="3857634"/>
            <a:ext cx="576087" cy="236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7380312" y="3857634"/>
            <a:ext cx="576087" cy="236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矩形 4"/>
          <p:cNvSpPr>
            <a:spLocks noChangeArrowheads="1"/>
          </p:cNvSpPr>
          <p:nvPr/>
        </p:nvSpPr>
        <p:spPr bwMode="auto">
          <a:xfrm>
            <a:off x="1619672" y="3488302"/>
            <a:ext cx="7920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4"/>
          <p:cNvSpPr>
            <a:spLocks noChangeArrowheads="1"/>
          </p:cNvSpPr>
          <p:nvPr/>
        </p:nvSpPr>
        <p:spPr bwMode="auto">
          <a:xfrm>
            <a:off x="5854868" y="3498562"/>
            <a:ext cx="7920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dm³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4"/>
          <p:cNvSpPr>
            <a:spLocks noChangeArrowheads="1"/>
          </p:cNvSpPr>
          <p:nvPr/>
        </p:nvSpPr>
        <p:spPr bwMode="auto">
          <a:xfrm>
            <a:off x="7384312" y="3498562"/>
            <a:ext cx="7920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m³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4"/>
          <p:cNvSpPr>
            <a:spLocks noChangeArrowheads="1"/>
          </p:cNvSpPr>
          <p:nvPr/>
        </p:nvSpPr>
        <p:spPr bwMode="auto">
          <a:xfrm>
            <a:off x="2843808" y="3488302"/>
            <a:ext cx="7920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4558724" y="3500444"/>
            <a:ext cx="7920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7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20" grpId="0"/>
      <p:bldP spid="23" grpId="0"/>
      <p:bldP spid="24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467543" y="411510"/>
            <a:ext cx="8326577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下列图形都是用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1cm³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的正方体搭成的，分别求出它们的体积。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755576" y="2787774"/>
            <a:ext cx="74888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）第一个图形用了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个小正方体，所以体积是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㎝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³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/>
          <a:srcRect t="29903"/>
          <a:stretch>
            <a:fillRect/>
          </a:stretch>
        </p:blipFill>
        <p:spPr bwMode="auto">
          <a:xfrm>
            <a:off x="1331640" y="1419622"/>
            <a:ext cx="6143668" cy="136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矩形 4"/>
          <p:cNvSpPr>
            <a:spLocks noChangeArrowheads="1"/>
          </p:cNvSpPr>
          <p:nvPr/>
        </p:nvSpPr>
        <p:spPr bwMode="auto">
          <a:xfrm>
            <a:off x="755576" y="3216402"/>
            <a:ext cx="76886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）第二个图形用了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个小正方体，所以体积是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㎝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³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28" name="矩形 4"/>
          <p:cNvSpPr>
            <a:spLocks noChangeArrowheads="1"/>
          </p:cNvSpPr>
          <p:nvPr/>
        </p:nvSpPr>
        <p:spPr bwMode="auto">
          <a:xfrm>
            <a:off x="755576" y="3716468"/>
            <a:ext cx="76328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）第三个图形用了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个小正方体，所以体积是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㎝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³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485345" y="339502"/>
            <a:ext cx="8308776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如果每个小正方体的体积是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1cm³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，那下图中的长方体盒子的体积是多少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611560" y="1550278"/>
            <a:ext cx="4824536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答：从图中可以看出，长方体长上可以摆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个，宽上可以摆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个，这样摆一层就是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个，高上可以摆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个，这样可以摆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层，所以可以摆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36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个，所以长方体盒子的体积是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36cm³ 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6136" y="1857370"/>
            <a:ext cx="185737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矩形 10"/>
          <p:cNvSpPr/>
          <p:nvPr/>
        </p:nvSpPr>
        <p:spPr>
          <a:xfrm>
            <a:off x="6367640" y="3500444"/>
            <a:ext cx="4956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endParaRPr lang="zh-CN" altLang="en-US" sz="1600" b="1" dirty="0"/>
          </a:p>
        </p:txBody>
      </p:sp>
      <p:sp>
        <p:nvSpPr>
          <p:cNvPr id="12" name="矩形 11"/>
          <p:cNvSpPr/>
          <p:nvPr/>
        </p:nvSpPr>
        <p:spPr>
          <a:xfrm>
            <a:off x="7082020" y="3143254"/>
            <a:ext cx="4956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1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endParaRPr lang="zh-CN" altLang="en-US" sz="1600" b="1" dirty="0"/>
          </a:p>
        </p:txBody>
      </p:sp>
      <p:sp>
        <p:nvSpPr>
          <p:cNvPr id="13" name="矩形 12"/>
          <p:cNvSpPr/>
          <p:nvPr/>
        </p:nvSpPr>
        <p:spPr>
          <a:xfrm>
            <a:off x="6653392" y="2714626"/>
            <a:ext cx="4956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520226" y="339502"/>
            <a:ext cx="7580166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请你整理下长度、面积、体积单位。</a:t>
            </a:r>
            <a:endParaRPr lang="en-US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291083"/>
              </p:ext>
            </p:extLst>
          </p:nvPr>
        </p:nvGraphicFramePr>
        <p:xfrm>
          <a:off x="986232" y="1563638"/>
          <a:ext cx="7171535" cy="22701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30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85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09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长度单位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164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面积单位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2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体积单位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矩形 4"/>
          <p:cNvSpPr>
            <a:spLocks noChangeArrowheads="1"/>
          </p:cNvSpPr>
          <p:nvPr/>
        </p:nvSpPr>
        <p:spPr bwMode="auto">
          <a:xfrm>
            <a:off x="2913341" y="1656851"/>
            <a:ext cx="47120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毫米、厘米、分米、米、千米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2714424" y="2163634"/>
            <a:ext cx="532859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平方厘米、平方分米、平方米、公顷、平方千米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3139916" y="3183387"/>
            <a:ext cx="44776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立方厘米、立方分米、立方米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38" y="1751774"/>
            <a:ext cx="7500895" cy="2620176"/>
          </a:xfrm>
          <a:prstGeom prst="rect">
            <a:avLst/>
          </a:prstGeom>
        </p:spPr>
      </p:pic>
      <p:sp>
        <p:nvSpPr>
          <p:cNvPr id="21" name="矩形 4"/>
          <p:cNvSpPr>
            <a:spLocks noChangeArrowheads="1"/>
          </p:cNvSpPr>
          <p:nvPr/>
        </p:nvSpPr>
        <p:spPr bwMode="auto">
          <a:xfrm>
            <a:off x="1259632" y="2067694"/>
            <a:ext cx="62865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要比较物体的大小一定要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统一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单位。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1285852" y="2571750"/>
            <a:ext cx="6286544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学习了体积单位：立方厘米（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endParaRPr lang="en-US" altLang="zh-CN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立方分米（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dm³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立方米（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m³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DB4C56A8-5452-4939-AA7B-BF1302A11E2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6CE79C8B-069A-46A6-9D2A-F2BCAE151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02.c.aliimg.com/img/ibank/2014/432/456/1359654234_15205079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80358">
            <a:off x="848980" y="1872662"/>
            <a:ext cx="2500330" cy="1657772"/>
          </a:xfrm>
          <a:prstGeom prst="rect">
            <a:avLst/>
          </a:prstGeom>
          <a:noFill/>
        </p:spPr>
      </p:pic>
      <p:pic>
        <p:nvPicPr>
          <p:cNvPr id="18436" name="Picture 4" descr="http://image6.huangye88.com/2013/06/18/503c8c140e3cf53c.JPG"/>
          <p:cNvPicPr>
            <a:picLocks noChangeAspect="1" noChangeArrowheads="1"/>
          </p:cNvPicPr>
          <p:nvPr/>
        </p:nvPicPr>
        <p:blipFill>
          <a:blip r:embed="rId3"/>
          <a:srcRect l="26409" t="49342" r="704" b="6954"/>
          <a:stretch>
            <a:fillRect/>
          </a:stretch>
        </p:blipFill>
        <p:spPr bwMode="auto">
          <a:xfrm>
            <a:off x="5072066" y="2071684"/>
            <a:ext cx="2703122" cy="1214446"/>
          </a:xfrm>
          <a:prstGeom prst="rect">
            <a:avLst/>
          </a:prstGeom>
          <a:noFill/>
        </p:spPr>
      </p:pic>
      <p:pic>
        <p:nvPicPr>
          <p:cNvPr id="18438" name="Picture 6" descr="http://p0.so.qhmsg.com/t01280bdd5e2ba240af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500" t="47536" r="64285"/>
          <a:stretch>
            <a:fillRect/>
          </a:stretch>
        </p:blipFill>
        <p:spPr bwMode="auto">
          <a:xfrm>
            <a:off x="928662" y="3500444"/>
            <a:ext cx="1500198" cy="1146290"/>
          </a:xfrm>
          <a:prstGeom prst="rect">
            <a:avLst/>
          </a:prstGeom>
          <a:noFill/>
        </p:spPr>
      </p:pic>
      <p:pic>
        <p:nvPicPr>
          <p:cNvPr id="17" name="Picture 6" descr="http://p0.so.qhmsg.com/t01280bdd5e2ba240af.jpg"/>
          <p:cNvPicPr>
            <a:picLocks noChangeAspect="1" noChangeArrowheads="1"/>
          </p:cNvPicPr>
          <p:nvPr/>
        </p:nvPicPr>
        <p:blipFill>
          <a:blip r:embed="rId4"/>
          <a:srcRect l="76786" t="52817" r="5357"/>
          <a:stretch>
            <a:fillRect/>
          </a:stretch>
        </p:blipFill>
        <p:spPr bwMode="auto">
          <a:xfrm>
            <a:off x="6572264" y="3500444"/>
            <a:ext cx="1285884" cy="1148706"/>
          </a:xfrm>
          <a:prstGeom prst="rect">
            <a:avLst/>
          </a:prstGeom>
          <a:noFill/>
        </p:spPr>
      </p:pic>
      <p:sp>
        <p:nvSpPr>
          <p:cNvPr id="18" name="矩形 17"/>
          <p:cNvSpPr/>
          <p:nvPr/>
        </p:nvSpPr>
        <p:spPr>
          <a:xfrm>
            <a:off x="539552" y="987574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淘气和笑笑今天都带来了一个新文具盒，他们都说自己的文件盒的体积大，你们觉得他们说的对吗？</a:t>
            </a:r>
          </a:p>
        </p:txBody>
      </p:sp>
      <p:sp>
        <p:nvSpPr>
          <p:cNvPr id="19" name="云形标注 18"/>
          <p:cNvSpPr/>
          <p:nvPr/>
        </p:nvSpPr>
        <p:spPr>
          <a:xfrm>
            <a:off x="2285984" y="3143254"/>
            <a:ext cx="2286016" cy="785818"/>
          </a:xfrm>
          <a:prstGeom prst="cloudCallout">
            <a:avLst>
              <a:gd name="adj1" fmla="val -64771"/>
              <a:gd name="adj2" fmla="val 4155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20" name="矩形 19"/>
          <p:cNvSpPr/>
          <p:nvPr/>
        </p:nvSpPr>
        <p:spPr>
          <a:xfrm>
            <a:off x="2499894" y="3108905"/>
            <a:ext cx="32242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我装的笔的数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量多。</a:t>
            </a:r>
          </a:p>
        </p:txBody>
      </p:sp>
      <p:sp>
        <p:nvSpPr>
          <p:cNvPr id="21" name="云形标注 20"/>
          <p:cNvSpPr/>
          <p:nvPr/>
        </p:nvSpPr>
        <p:spPr>
          <a:xfrm>
            <a:off x="4572000" y="3286130"/>
            <a:ext cx="2286016" cy="785818"/>
          </a:xfrm>
          <a:prstGeom prst="cloudCallout">
            <a:avLst>
              <a:gd name="adj1" fmla="val 54921"/>
              <a:gd name="adj2" fmla="val 3997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4644008" y="3438530"/>
            <a:ext cx="32242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我装的东西大。</a:t>
            </a:r>
          </a:p>
        </p:txBody>
      </p:sp>
      <p:sp>
        <p:nvSpPr>
          <p:cNvPr id="16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/>
      <p:bldP spid="21" grpId="0" animBg="1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539552" y="1001087"/>
            <a:ext cx="79928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我们在以前学习过面积单位，你们知道他们是怎样定义的吗？</a:t>
            </a:r>
          </a:p>
        </p:txBody>
      </p:sp>
      <p:sp>
        <p:nvSpPr>
          <p:cNvPr id="12" name="矩形 11"/>
          <p:cNvSpPr/>
          <p:nvPr/>
        </p:nvSpPr>
        <p:spPr>
          <a:xfrm>
            <a:off x="1500166" y="2089018"/>
            <a:ext cx="428628" cy="4286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000364" y="2017580"/>
            <a:ext cx="1073884" cy="10738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214942" y="1946142"/>
            <a:ext cx="2071702" cy="20717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71600" y="2660522"/>
            <a:ext cx="15716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边长为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厘米的正方形面积是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平方厘米</a:t>
            </a:r>
          </a:p>
        </p:txBody>
      </p:sp>
      <p:sp>
        <p:nvSpPr>
          <p:cNvPr id="16" name="矩形 15"/>
          <p:cNvSpPr/>
          <p:nvPr/>
        </p:nvSpPr>
        <p:spPr>
          <a:xfrm>
            <a:off x="2771800" y="3160588"/>
            <a:ext cx="15716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边长为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分米的正方形面积是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平方分米</a:t>
            </a:r>
          </a:p>
        </p:txBody>
      </p:sp>
      <p:sp>
        <p:nvSpPr>
          <p:cNvPr id="17" name="矩形 16"/>
          <p:cNvSpPr/>
          <p:nvPr/>
        </p:nvSpPr>
        <p:spPr>
          <a:xfrm>
            <a:off x="5147310" y="4022725"/>
            <a:ext cx="220853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边长为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米的正方形面积是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平方米</a:t>
            </a:r>
          </a:p>
        </p:txBody>
      </p:sp>
      <p:sp>
        <p:nvSpPr>
          <p:cNvPr id="18" name="矩形 17"/>
          <p:cNvSpPr/>
          <p:nvPr/>
        </p:nvSpPr>
        <p:spPr>
          <a:xfrm>
            <a:off x="375513" y="3929072"/>
            <a:ext cx="44291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数学中的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体积单位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也可以这样定义的。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1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89585" y="339502"/>
            <a:ext cx="8042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厘米的正方体，它的体积是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立方厘米，记作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³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）。</a:t>
            </a:r>
          </a:p>
        </p:txBody>
      </p:sp>
      <p:sp>
        <p:nvSpPr>
          <p:cNvPr id="12" name="立方体 11"/>
          <p:cNvSpPr/>
          <p:nvPr/>
        </p:nvSpPr>
        <p:spPr>
          <a:xfrm>
            <a:off x="7643834" y="1635646"/>
            <a:ext cx="642942" cy="642942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3" name="TextBox 12"/>
          <p:cNvSpPr txBox="1"/>
          <p:nvPr/>
        </p:nvSpPr>
        <p:spPr>
          <a:xfrm>
            <a:off x="7612395" y="2164230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1cm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1419622"/>
            <a:ext cx="6624736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在我们的日常生活中，体积大约是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立方厘米的物体有小橡皮擦、小玻璃珠、我们的手指头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362" name="Picture 2" descr="http://i01.c.aliimg.com/img/ibank/2012/923/830/611038329_1207968157.jpg"/>
          <p:cNvPicPr>
            <a:picLocks noChangeAspect="1" noChangeArrowheads="1"/>
          </p:cNvPicPr>
          <p:nvPr/>
        </p:nvPicPr>
        <p:blipFill>
          <a:blip r:embed="rId3" cstate="print"/>
          <a:srcRect l="39688" t="49389" r="13707" b="15333"/>
          <a:stretch>
            <a:fillRect/>
          </a:stretch>
        </p:blipFill>
        <p:spPr bwMode="auto">
          <a:xfrm>
            <a:off x="1000100" y="3362698"/>
            <a:ext cx="1357322" cy="577934"/>
          </a:xfrm>
          <a:prstGeom prst="rect">
            <a:avLst/>
          </a:prstGeom>
          <a:noFill/>
        </p:spPr>
      </p:pic>
      <p:pic>
        <p:nvPicPr>
          <p:cNvPr id="15366" name="Picture 6" descr="http://g.search2.alicdn.com/img/bao/uploaded/i4/i3/1110066114/TB24pX6lVXXXXatXXXXXXXXXXXX_!!1110066114.jpg_300x3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3219822"/>
            <a:ext cx="1103087" cy="1000132"/>
          </a:xfrm>
          <a:prstGeom prst="rect">
            <a:avLst/>
          </a:prstGeom>
          <a:noFill/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3219822"/>
            <a:ext cx="1643074" cy="942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10828" y="339502"/>
            <a:ext cx="82656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分米的正方体，它的体积是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立方分米，记作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分米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³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dm³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）。</a:t>
            </a:r>
          </a:p>
        </p:txBody>
      </p:sp>
      <p:sp>
        <p:nvSpPr>
          <p:cNvPr id="12" name="立方体 11"/>
          <p:cNvSpPr/>
          <p:nvPr/>
        </p:nvSpPr>
        <p:spPr>
          <a:xfrm>
            <a:off x="7020272" y="1491630"/>
            <a:ext cx="928694" cy="928694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3" name="TextBox 12"/>
          <p:cNvSpPr txBox="1"/>
          <p:nvPr/>
        </p:nvSpPr>
        <p:spPr>
          <a:xfrm>
            <a:off x="7091710" y="2348886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1dm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1416720"/>
            <a:ext cx="62202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在我们的日常生活中，体积大约是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立方分米的物体有粉笔盒、折叠台灯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6324" name="Picture 4" descr="http://img2.makepolo.net/images/formals/medium_img/product/880/687/medium_b7205c87ad028c8e6d8228942c8dbdbe.jpg"/>
          <p:cNvPicPr>
            <a:picLocks noChangeAspect="1" noChangeArrowheads="1"/>
          </p:cNvPicPr>
          <p:nvPr/>
        </p:nvPicPr>
        <p:blipFill>
          <a:blip r:embed="rId3"/>
          <a:srcRect l="2679" t="3571" r="6249" b="21428"/>
          <a:stretch>
            <a:fillRect/>
          </a:stretch>
        </p:blipFill>
        <p:spPr bwMode="auto">
          <a:xfrm>
            <a:off x="1142976" y="2870042"/>
            <a:ext cx="2081907" cy="1285884"/>
          </a:xfrm>
          <a:prstGeom prst="rect">
            <a:avLst/>
          </a:prstGeom>
          <a:noFill/>
        </p:spPr>
      </p:pic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4"/>
          <a:srcRect r="2050"/>
          <a:stretch>
            <a:fillRect/>
          </a:stretch>
        </p:blipFill>
        <p:spPr bwMode="auto">
          <a:xfrm>
            <a:off x="4286248" y="2727166"/>
            <a:ext cx="1428760" cy="1395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5146" y="339502"/>
            <a:ext cx="83389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米的正方体，它的体积是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立方米，记作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³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m³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）。</a:t>
            </a:r>
          </a:p>
        </p:txBody>
      </p:sp>
      <p:sp>
        <p:nvSpPr>
          <p:cNvPr id="12" name="立方体 11"/>
          <p:cNvSpPr/>
          <p:nvPr/>
        </p:nvSpPr>
        <p:spPr>
          <a:xfrm>
            <a:off x="6804248" y="1275606"/>
            <a:ext cx="1571636" cy="15716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3" name="TextBox 12"/>
          <p:cNvSpPr txBox="1"/>
          <p:nvPr/>
        </p:nvSpPr>
        <p:spPr>
          <a:xfrm>
            <a:off x="7161438" y="2775804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1416720"/>
            <a:ext cx="55721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在我们的日常生活中，体积大约是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立方米的物体有茶几、垃圾箱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8370" name="Picture 2" descr="http://pic41.nipic.com/20140524/18584914_150032180384_2.jpg"/>
          <p:cNvPicPr>
            <a:picLocks noChangeAspect="1" noChangeArrowheads="1"/>
          </p:cNvPicPr>
          <p:nvPr/>
        </p:nvPicPr>
        <p:blipFill>
          <a:blip r:embed="rId3" cstate="print"/>
          <a:srcRect l="7999" t="25032" r="6955" b="7459"/>
          <a:stretch>
            <a:fillRect/>
          </a:stretch>
        </p:blipFill>
        <p:spPr bwMode="auto">
          <a:xfrm>
            <a:off x="1285852" y="3072956"/>
            <a:ext cx="2143140" cy="1143008"/>
          </a:xfrm>
          <a:prstGeom prst="rect">
            <a:avLst/>
          </a:prstGeom>
          <a:noFill/>
        </p:spPr>
      </p:pic>
      <p:pic>
        <p:nvPicPr>
          <p:cNvPr id="15362" name="Picture 2" descr="http://image5.huangye88.com/2013/05/02/9d7097ad53459be1.jpg"/>
          <p:cNvPicPr>
            <a:picLocks noChangeAspect="1" noChangeArrowheads="1"/>
          </p:cNvPicPr>
          <p:nvPr/>
        </p:nvPicPr>
        <p:blipFill>
          <a:blip r:embed="rId4"/>
          <a:srcRect l="31500" t="13345" r="32500" b="9252"/>
          <a:stretch>
            <a:fillRect/>
          </a:stretch>
        </p:blipFill>
        <p:spPr bwMode="auto">
          <a:xfrm>
            <a:off x="4071934" y="2715766"/>
            <a:ext cx="1300664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539423" y="339502"/>
            <a:ext cx="43043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动手做一做，看一看。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2565" y="987574"/>
            <a:ext cx="5847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用橡皮泥切出一个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1cm³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的正方体。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2565" y="1587596"/>
            <a:ext cx="65620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用硬纸板做一个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1cm³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的正方体的盒子。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672" y="2643758"/>
            <a:ext cx="2100267" cy="1400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77228" y="2643758"/>
            <a:ext cx="2085980" cy="140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539552" y="339502"/>
            <a:ext cx="43043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动手做一做，看一看。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9552" y="987574"/>
            <a:ext cx="495236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用米尺搭出一个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1m³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的空间。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552" y="1587596"/>
            <a:ext cx="727900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4. 1m³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的空间大约能站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位幼儿园的小朋友。</a:t>
            </a: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1680" y="2619984"/>
            <a:ext cx="2233618" cy="149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34952" y="2499742"/>
            <a:ext cx="1638298" cy="1768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395536" y="339502"/>
            <a:ext cx="5786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同桌交流：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166346" y="915566"/>
            <a:ext cx="75821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生活中还有那些物体的体积大约是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㎝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³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1dm³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1m³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2" name="Picture 2" descr="http://pic.58pic.com/58pic/13/19/47/52K58PICRCB_102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2EFD3"/>
              </a:clrFrom>
              <a:clrTo>
                <a:srgbClr val="E2EFD3">
                  <a:alpha val="0"/>
                </a:srgbClr>
              </a:clrTo>
            </a:clrChange>
          </a:blip>
          <a:srcRect l="14843" t="7760" r="6627"/>
          <a:stretch>
            <a:fillRect/>
          </a:stretch>
        </p:blipFill>
        <p:spPr bwMode="auto">
          <a:xfrm>
            <a:off x="2627784" y="1817564"/>
            <a:ext cx="3096344" cy="2554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671</Words>
  <Application>Microsoft Office PowerPoint</Application>
  <PresentationFormat>全屏显示(16:9)</PresentationFormat>
  <Paragraphs>79</Paragraphs>
  <Slides>16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楷体</vt:lpstr>
      <vt:lpstr>Calibri</vt:lpstr>
      <vt:lpstr>幼圆</vt:lpstr>
      <vt:lpstr>宋体</vt:lpstr>
      <vt:lpstr>Arial</vt:lpstr>
      <vt:lpstr>黑体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2019-10-18T05:20:33Z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